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9F66-4C4D-4C4D-8B49-8BFA23397EB4}" type="datetimeFigureOut">
              <a:rPr lang="el-GR" smtClean="0"/>
              <a:pPr/>
              <a:t>07/06/2018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B617-BCDA-41A5-A72B-DB685FBF07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84949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9F66-4C4D-4C4D-8B49-8BFA23397EB4}" type="datetimeFigureOut">
              <a:rPr lang="el-GR" smtClean="0"/>
              <a:pPr/>
              <a:t>07/06/2018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B617-BCDA-41A5-A72B-DB685FBF07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7121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9F66-4C4D-4C4D-8B49-8BFA23397EB4}" type="datetimeFigureOut">
              <a:rPr lang="el-GR" smtClean="0"/>
              <a:pPr/>
              <a:t>07/06/2018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B617-BCDA-41A5-A72B-DB685FBF07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15318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9F66-4C4D-4C4D-8B49-8BFA23397EB4}" type="datetimeFigureOut">
              <a:rPr lang="el-GR" smtClean="0"/>
              <a:pPr/>
              <a:t>07/06/2018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B617-BCDA-41A5-A72B-DB685FBF07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33259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9F66-4C4D-4C4D-8B49-8BFA23397EB4}" type="datetimeFigureOut">
              <a:rPr lang="el-GR" smtClean="0"/>
              <a:pPr/>
              <a:t>07/06/2018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B617-BCDA-41A5-A72B-DB685FBF07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2121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9F66-4C4D-4C4D-8B49-8BFA23397EB4}" type="datetimeFigureOut">
              <a:rPr lang="el-GR" smtClean="0"/>
              <a:pPr/>
              <a:t>07/06/2018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B617-BCDA-41A5-A72B-DB685FBF07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615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9F66-4C4D-4C4D-8B49-8BFA23397EB4}" type="datetimeFigureOut">
              <a:rPr lang="el-GR" smtClean="0"/>
              <a:pPr/>
              <a:t>07/06/2018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B617-BCDA-41A5-A72B-DB685FBF07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1103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9F66-4C4D-4C4D-8B49-8BFA23397EB4}" type="datetimeFigureOut">
              <a:rPr lang="el-GR" smtClean="0"/>
              <a:pPr/>
              <a:t>07/06/2018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B617-BCDA-41A5-A72B-DB685FBF07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5688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9F66-4C4D-4C4D-8B49-8BFA23397EB4}" type="datetimeFigureOut">
              <a:rPr lang="el-GR" smtClean="0"/>
              <a:pPr/>
              <a:t>07/06/2018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B617-BCDA-41A5-A72B-DB685FBF07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6886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9F66-4C4D-4C4D-8B49-8BFA23397EB4}" type="datetimeFigureOut">
              <a:rPr lang="el-GR" smtClean="0"/>
              <a:pPr/>
              <a:t>07/06/2018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B617-BCDA-41A5-A72B-DB685FBF07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6835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9F66-4C4D-4C4D-8B49-8BFA23397EB4}" type="datetimeFigureOut">
              <a:rPr lang="el-GR" smtClean="0"/>
              <a:pPr/>
              <a:t>07/06/2018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B617-BCDA-41A5-A72B-DB685FBF07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2080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79F66-4C4D-4C4D-8B49-8BFA23397EB4}" type="datetimeFigureOut">
              <a:rPr lang="el-GR" smtClean="0"/>
              <a:pPr/>
              <a:t>07/06/2018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9B617-BCDA-41A5-A72B-DB685FBF07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1042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210C5A2B-084B-400D-BA09-2B8AB7F06A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23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28FEA40-181F-4BBA-B63C-FA99E49440E0}"/>
              </a:ext>
            </a:extLst>
          </p:cNvPr>
          <p:cNvSpPr txBox="1"/>
          <p:nvPr/>
        </p:nvSpPr>
        <p:spPr>
          <a:xfrm>
            <a:off x="7673008" y="2332382"/>
            <a:ext cx="42804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i="1" dirty="0">
                <a:solidFill>
                  <a:schemeClr val="accent5">
                    <a:lumMod val="75000"/>
                  </a:schemeClr>
                </a:solidFill>
              </a:rPr>
              <a:t>15 ΙΟΥΝΙΟΥ 2018, 5:30 </a:t>
            </a:r>
            <a:r>
              <a:rPr lang="el-GR" sz="2800" b="1" i="1" dirty="0" err="1">
                <a:solidFill>
                  <a:schemeClr val="accent5">
                    <a:lumMod val="75000"/>
                  </a:schemeClr>
                </a:solidFill>
              </a:rPr>
              <a:t>μμ</a:t>
            </a:r>
            <a:r>
              <a:rPr lang="el-GR" sz="28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r>
              <a:rPr lang="el-GR" sz="2800" b="1" i="1" dirty="0">
                <a:solidFill>
                  <a:schemeClr val="accent5">
                    <a:lumMod val="75000"/>
                  </a:schemeClr>
                </a:solidFill>
              </a:rPr>
              <a:t>ΔΗΜΑΡΧΕΙΟ ΑΜΑΡΟΥΣΙΟΥ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5770324" y="6250488"/>
            <a:ext cx="4597052" cy="438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 smtClean="0">
                <a:latin typeface="Impact" panose="020B0806030902050204" pitchFamily="34" charset="0"/>
              </a:rPr>
              <a:t>ΕΙΣΟΔΟΣ ΕΛΕΥΘΕΡΗ </a:t>
            </a:r>
            <a:endParaRPr lang="el-GR" sz="36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7832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732EA580-B6A7-4FC8-B2BE-1FC20646F6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468225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8A68000-9194-45A3-AA05-B83489C27975}"/>
              </a:ext>
            </a:extLst>
          </p:cNvPr>
          <p:cNvSpPr txBox="1"/>
          <p:nvPr/>
        </p:nvSpPr>
        <p:spPr>
          <a:xfrm>
            <a:off x="1127539" y="1046708"/>
            <a:ext cx="102131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l-GR" sz="2400" b="1" dirty="0"/>
              <a:t>ΠΟΙΑ ΓΕΩΠΟΛΙΤΙΚΗ ΠΡΟΣΔΙΟΡΙΖΕΙ / ΕΠΗΡΕΑΖΕΙ ΤΗΝ ΠΕΡΙΟΧΗ;</a:t>
            </a:r>
            <a:endParaRPr lang="el-GR" sz="24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l-GR" sz="2400" b="1" dirty="0"/>
              <a:t>ΠΟΙΑ ΕΙΝΑΙ Η ΠΟΙΟΤΗΤΑ ΤΗΣ ΕΘΝΙΚΗΣ ΔΙΠΛΩΜΑΤΙΑΣ;</a:t>
            </a:r>
            <a:endParaRPr lang="el-GR" sz="24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l-GR" sz="2400" b="1" dirty="0"/>
              <a:t>ΠΟΛΕΜΟΣ ΓΙΑ ΤΗΝ ΘΡΗΣΚΕΙΑ Ή ΘΡΗΣΚΕΙΑ ΓΙΑ ΠΟΛΕΜΟ;</a:t>
            </a:r>
            <a:endParaRPr lang="el-GR" sz="24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l-GR" sz="2400" b="1" dirty="0"/>
              <a:t>ΕΙΝΑΙ Η ΚΟΙΝΟΒΟΥΛΕΥΤΙΚΗ ΔΗΜΟΚΡΑΤΙΑ Η ΛΥΣΗ;</a:t>
            </a:r>
            <a:endParaRPr lang="el-GR" sz="24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l-GR" sz="2400" b="1" dirty="0"/>
              <a:t>ΠΩΣ ΑΞΙΟΛΟΓΕΙΤΑΙ ΤΟ ΕΠΙΠΕΔΟ ΗΓΕΣΙΑΣ ΣΕ Μ.Α. – Κ.Α. (ΜΕΣΗ ΑΝΑΤΟΛΗ – ΚΕΝΤΡΙΚΗ ΑΣΙΑ);</a:t>
            </a:r>
            <a:endParaRPr lang="el-GR" sz="24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l-GR" sz="2400" b="1" dirty="0"/>
              <a:t>ΦΕΟΥΔΑΡΧΙΣΜΟΣ ΣΤΗΝ ΠΑΡΑΔΟΣΙΑΚΗ ΚΟΥΛΤΟΥΡΑ</a:t>
            </a:r>
            <a:endParaRPr lang="el-GR" sz="24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l-GR" sz="2400" b="1" dirty="0"/>
              <a:t>ΓΙΑΤΙ Η ΑΡΑΒΙΚΗ ΑΝΟΙΞΗ ΔΕΝ ΕΦΕΡΕ ΑΠΟΤΕΛΕΣΜΑ;</a:t>
            </a:r>
            <a:endParaRPr lang="el-GR" sz="24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l-GR" sz="2400" b="1" dirty="0"/>
              <a:t>ΔΙΑΦΑΝΕΙΑ,ΥΠΕΥΘΥΝΟΤΗΤΑ, ΔΙΑΦΘΟΡΑ ΣΤΗ Μ.Α. – Κ.Α.</a:t>
            </a:r>
            <a:endParaRPr lang="el-GR" sz="24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l-GR" sz="2400" b="1" dirty="0"/>
              <a:t>ΜΠΟΡΕΙ ΤΑ ΑΡΑΒΙΚΑ ΚΕΦΑΛΑΙΑ ΝΑ ΚΑΤΟΧΥΡΩΣΟΥΝ ΜΙΑΝ ΟΙΚΟΝΟΜΙΚΗ ΗΓΕΣΙΑ; </a:t>
            </a:r>
            <a:endParaRPr lang="el-GR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FF98C43-4E6F-48DC-8547-64C2A7B251CE}"/>
              </a:ext>
            </a:extLst>
          </p:cNvPr>
          <p:cNvSpPr txBox="1"/>
          <p:nvPr/>
        </p:nvSpPr>
        <p:spPr>
          <a:xfrm>
            <a:off x="3434641" y="414144"/>
            <a:ext cx="5598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i="1" u="sng" dirty="0"/>
              <a:t>ΘΕΜΑΤΟΛΟΓΙΑ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841E464-4074-4A2F-9238-B56B291B9EBB}"/>
              </a:ext>
            </a:extLst>
          </p:cNvPr>
          <p:cNvSpPr txBox="1"/>
          <p:nvPr/>
        </p:nvSpPr>
        <p:spPr>
          <a:xfrm>
            <a:off x="2843106" y="5201692"/>
            <a:ext cx="81498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>
                <a:solidFill>
                  <a:srgbClr val="C00000"/>
                </a:solidFill>
              </a:rPr>
              <a:t> Συζήτηση και πάνελ από νέους ανερχόμενους ερευνητές</a:t>
            </a:r>
            <a:endParaRPr lang="el-GR" sz="2400" dirty="0">
              <a:solidFill>
                <a:srgbClr val="C00000"/>
              </a:solidFill>
            </a:endParaRPr>
          </a:p>
          <a:p>
            <a:pPr algn="ctr"/>
            <a:r>
              <a:rPr lang="en-US" sz="2400" b="1" i="1" dirty="0">
                <a:solidFill>
                  <a:srgbClr val="C00000"/>
                </a:solidFill>
              </a:rPr>
              <a:t>15</a:t>
            </a:r>
            <a:r>
              <a:rPr lang="el-GR" sz="2400" b="1" i="1" dirty="0">
                <a:solidFill>
                  <a:srgbClr val="C00000"/>
                </a:solidFill>
              </a:rPr>
              <a:t> ΙΟΥΝΙΟΥ 2018, 5:30 – 8:30 </a:t>
            </a:r>
            <a:r>
              <a:rPr lang="el-GR" sz="2400" b="1" i="1" dirty="0" err="1">
                <a:solidFill>
                  <a:srgbClr val="C00000"/>
                </a:solidFill>
              </a:rPr>
              <a:t>μμ</a:t>
            </a:r>
            <a:endParaRPr lang="el-GR" sz="2400" b="1" i="1" dirty="0">
              <a:solidFill>
                <a:srgbClr val="C00000"/>
              </a:solidFill>
            </a:endParaRPr>
          </a:p>
          <a:p>
            <a:pPr algn="ctr"/>
            <a:r>
              <a:rPr lang="el-GR" sz="2400" b="1" i="1" dirty="0">
                <a:solidFill>
                  <a:srgbClr val="C00000"/>
                </a:solidFill>
              </a:rPr>
              <a:t>ΔΗΜΑΡΧΕΙΟ ΑΜΑΡΟΥΣΙΟΥ, Βασ. Σοφίας </a:t>
            </a:r>
            <a:r>
              <a:rPr lang="en-US" sz="2400" b="1" i="1" dirty="0" smtClean="0">
                <a:solidFill>
                  <a:srgbClr val="C00000"/>
                </a:solidFill>
              </a:rPr>
              <a:t>9</a:t>
            </a:r>
            <a:r>
              <a:rPr lang="el-GR" sz="2400" b="1" i="1" dirty="0" smtClean="0">
                <a:solidFill>
                  <a:srgbClr val="C00000"/>
                </a:solidFill>
              </a:rPr>
              <a:t> </a:t>
            </a:r>
            <a:r>
              <a:rPr lang="el-GR" sz="2400" b="1" i="1">
                <a:solidFill>
                  <a:srgbClr val="C00000"/>
                </a:solidFill>
              </a:rPr>
              <a:t>&amp; </a:t>
            </a:r>
            <a:r>
              <a:rPr lang="el-GR" sz="2400" b="1" i="1" smtClean="0">
                <a:solidFill>
                  <a:srgbClr val="C00000"/>
                </a:solidFill>
              </a:rPr>
              <a:t>Μόσχα </a:t>
            </a:r>
            <a:endParaRPr lang="el-GR" sz="2400" dirty="0">
              <a:solidFill>
                <a:srgbClr val="C00000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690983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732EA580-B6A7-4FC8-B2BE-1FC20646F6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468225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8A68000-9194-45A3-AA05-B83489C27975}"/>
              </a:ext>
            </a:extLst>
          </p:cNvPr>
          <p:cNvSpPr txBox="1"/>
          <p:nvPr/>
        </p:nvSpPr>
        <p:spPr>
          <a:xfrm>
            <a:off x="1037554" y="701803"/>
            <a:ext cx="10213144" cy="5632311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l-GR" sz="24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l-GR" sz="24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b="1" i="1" dirty="0" err="1" smtClean="0">
                <a:solidFill>
                  <a:schemeClr val="accent5">
                    <a:lumMod val="50000"/>
                  </a:schemeClr>
                </a:solidFill>
              </a:rPr>
              <a:t>Καθ</a:t>
            </a:r>
            <a:r>
              <a:rPr lang="el-GR" sz="2400" b="1" i="1" dirty="0">
                <a:solidFill>
                  <a:schemeClr val="accent5">
                    <a:lumMod val="50000"/>
                  </a:schemeClr>
                </a:solidFill>
              </a:rPr>
              <a:t>. ΚΩΝΣΤΑΝΤΙΝΟΣ ΥΦΑΝΤΗΣ, ΤΔΕΠΣ </a:t>
            </a:r>
            <a:r>
              <a:rPr lang="el-GR" sz="2400" b="1" i="1" dirty="0" err="1">
                <a:solidFill>
                  <a:schemeClr val="accent5">
                    <a:lumMod val="50000"/>
                  </a:schemeClr>
                </a:solidFill>
              </a:rPr>
              <a:t>Πάντειο</a:t>
            </a:r>
            <a:r>
              <a:rPr lang="el-GR" sz="2400" b="1" i="1" dirty="0">
                <a:solidFill>
                  <a:schemeClr val="accent5">
                    <a:lumMod val="50000"/>
                  </a:schemeClr>
                </a:solidFill>
              </a:rPr>
              <a:t> Πανεπιστήμιο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b="1" i="1" dirty="0" err="1">
                <a:solidFill>
                  <a:schemeClr val="accent5">
                    <a:lumMod val="50000"/>
                  </a:schemeClr>
                </a:solidFill>
              </a:rPr>
              <a:t>Καθ</a:t>
            </a:r>
            <a:r>
              <a:rPr lang="el-GR" sz="2400" b="1" i="1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sz="2400" b="1" i="1" dirty="0">
                <a:solidFill>
                  <a:schemeClr val="accent5">
                    <a:lumMod val="50000"/>
                  </a:schemeClr>
                </a:solidFill>
              </a:rPr>
              <a:t>AREF ALOBEID, </a:t>
            </a:r>
            <a:r>
              <a:rPr lang="el-GR" sz="2400" b="1" i="1" dirty="0">
                <a:solidFill>
                  <a:schemeClr val="accent5">
                    <a:lumMod val="50000"/>
                  </a:schemeClr>
                </a:solidFill>
              </a:rPr>
              <a:t>Στρατιωτική Σχολή </a:t>
            </a:r>
            <a:r>
              <a:rPr lang="el-GR" sz="2400" b="1" i="1" dirty="0" err="1">
                <a:solidFill>
                  <a:schemeClr val="accent5">
                    <a:lumMod val="50000"/>
                  </a:schemeClr>
                </a:solidFill>
              </a:rPr>
              <a:t>Ευελπίδων</a:t>
            </a:r>
            <a:endParaRPr lang="el-GR" sz="24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b="1" i="1" dirty="0">
                <a:solidFill>
                  <a:schemeClr val="accent5">
                    <a:lumMod val="50000"/>
                  </a:schemeClr>
                </a:solidFill>
              </a:rPr>
              <a:t>ΑΝΤΡΕΑΣ ΚΑΡΑΪΣΚΑΚΗΣ, τ. Πληρεξούσιος Υπουργός ΟΕΥ, υπ. </a:t>
            </a:r>
            <a:r>
              <a:rPr lang="el-GR" sz="2400" b="1" i="1" dirty="0" smtClean="0">
                <a:solidFill>
                  <a:schemeClr val="accent5">
                    <a:lumMod val="50000"/>
                  </a:schemeClr>
                </a:solidFill>
              </a:rPr>
              <a:t>Εξωτερικών</a:t>
            </a:r>
            <a:endParaRPr lang="en-US" sz="24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i="1" dirty="0" smtClean="0">
                <a:solidFill>
                  <a:schemeClr val="accent5">
                    <a:lumMod val="50000"/>
                  </a:schemeClr>
                </a:solidFill>
              </a:rPr>
              <a:t>DR SALEH</a:t>
            </a:r>
            <a:r>
              <a:rPr lang="el-GR" sz="24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i="1" dirty="0" smtClean="0">
                <a:solidFill>
                  <a:schemeClr val="accent5">
                    <a:lumMod val="50000"/>
                  </a:schemeClr>
                </a:solidFill>
              </a:rPr>
              <a:t>JALLAD</a:t>
            </a:r>
            <a:r>
              <a:rPr lang="en-US" sz="2400" b="1" i="1" smtClean="0">
                <a:solidFill>
                  <a:schemeClr val="accent5">
                    <a:lumMod val="50000"/>
                  </a:schemeClr>
                </a:solidFill>
              </a:rPr>
              <a:t>, Finance </a:t>
            </a:r>
            <a:r>
              <a:rPr lang="en-US" sz="2400" b="1" i="1" dirty="0" smtClean="0">
                <a:solidFill>
                  <a:schemeClr val="accent5">
                    <a:lumMod val="50000"/>
                  </a:schemeClr>
                </a:solidFill>
              </a:rPr>
              <a:t>Consultant, Consolidated Contractors Co, Athens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b="1" i="1" dirty="0" err="1" smtClean="0">
                <a:solidFill>
                  <a:schemeClr val="accent5">
                    <a:lumMod val="50000"/>
                  </a:schemeClr>
                </a:solidFill>
              </a:rPr>
              <a:t>Αναπλ</a:t>
            </a:r>
            <a:r>
              <a:rPr lang="el-GR" sz="2400" b="1" i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l-GR" sz="2400" b="1" i="1" dirty="0" err="1" smtClean="0">
                <a:solidFill>
                  <a:schemeClr val="accent5">
                    <a:lumMod val="50000"/>
                  </a:schemeClr>
                </a:solidFill>
              </a:rPr>
              <a:t>Καθ</a:t>
            </a:r>
            <a:r>
              <a:rPr lang="el-GR" sz="2400" b="1" i="1" dirty="0" smtClean="0">
                <a:solidFill>
                  <a:schemeClr val="accent5">
                    <a:lumMod val="50000"/>
                  </a:schemeClr>
                </a:solidFill>
              </a:rPr>
              <a:t>. ΒΙΒΗ ΚΕΦΑΛΑ, Τμήμα Μεσογειακών Σπουδών, Πανεπιστήμιο του Αιγαίου </a:t>
            </a:r>
            <a:endParaRPr lang="el-GR" sz="24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l-GR" sz="2400" b="1" i="1" dirty="0"/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l-GR" sz="2400" b="1" i="1" dirty="0"/>
          </a:p>
        </p:txBody>
      </p:sp>
      <p:sp>
        <p:nvSpPr>
          <p:cNvPr id="2" name="Ορθογώνιο 1"/>
          <p:cNvSpPr/>
          <p:nvPr/>
        </p:nvSpPr>
        <p:spPr>
          <a:xfrm>
            <a:off x="4463716" y="1010653"/>
            <a:ext cx="2695074" cy="649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i="1" dirty="0" smtClean="0"/>
              <a:t>ΟΜΙΛΗΤΕΣ</a:t>
            </a:r>
            <a:endParaRPr lang="el-GR" sz="2800" b="1" i="1" dirty="0"/>
          </a:p>
        </p:txBody>
      </p:sp>
    </p:spTree>
    <p:extLst>
      <p:ext uri="{BB962C8B-B14F-4D97-AF65-F5344CB8AC3E}">
        <p14:creationId xmlns:p14="http://schemas.microsoft.com/office/powerpoint/2010/main" xmlns="" val="3926539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172</Words>
  <Application>Microsoft Office PowerPoint</Application>
  <PresentationFormat>Προσαρμογή</PresentationFormat>
  <Paragraphs>24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Office Theme</vt:lpstr>
      <vt:lpstr>Διαφάνεια 1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Alexandros Triantafyllou</dc:creator>
  <cp:lastModifiedBy>User</cp:lastModifiedBy>
  <cp:revision>16</cp:revision>
  <dcterms:created xsi:type="dcterms:W3CDTF">2018-03-31T13:30:18Z</dcterms:created>
  <dcterms:modified xsi:type="dcterms:W3CDTF">2018-06-07T07:42:15Z</dcterms:modified>
</cp:coreProperties>
</file>